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3" r:id="rId5"/>
    <p:sldId id="291" r:id="rId6"/>
    <p:sldId id="299" r:id="rId7"/>
    <p:sldId id="349" r:id="rId8"/>
    <p:sldId id="292" r:id="rId9"/>
    <p:sldId id="296" r:id="rId10"/>
    <p:sldId id="341" r:id="rId11"/>
    <p:sldId id="297" r:id="rId12"/>
    <p:sldId id="342" r:id="rId13"/>
    <p:sldId id="350" r:id="rId14"/>
    <p:sldId id="330" r:id="rId15"/>
    <p:sldId id="304" r:id="rId16"/>
    <p:sldId id="332" r:id="rId17"/>
    <p:sldId id="331" r:id="rId18"/>
    <p:sldId id="306" r:id="rId19"/>
    <p:sldId id="340" r:id="rId20"/>
    <p:sldId id="307" r:id="rId21"/>
    <p:sldId id="311" r:id="rId22"/>
    <p:sldId id="351" r:id="rId23"/>
    <p:sldId id="308" r:id="rId24"/>
    <p:sldId id="302" r:id="rId25"/>
    <p:sldId id="303" r:id="rId26"/>
    <p:sldId id="352" r:id="rId27"/>
    <p:sldId id="312" r:id="rId28"/>
    <p:sldId id="313" r:id="rId29"/>
    <p:sldId id="314" r:id="rId30"/>
    <p:sldId id="348" r:id="rId31"/>
    <p:sldId id="318" r:id="rId32"/>
    <p:sldId id="321" r:id="rId33"/>
    <p:sldId id="343" r:id="rId34"/>
    <p:sldId id="344" r:id="rId35"/>
    <p:sldId id="345" r:id="rId36"/>
    <p:sldId id="337" r:id="rId37"/>
    <p:sldId id="338" r:id="rId38"/>
    <p:sldId id="327" r:id="rId39"/>
    <p:sldId id="328" r:id="rId40"/>
    <p:sldId id="329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chenchen" initials="x" lastIdx="1" clrIdx="0">
    <p:extLst>
      <p:ext uri="{19B8F6BF-5375-455C-9EA6-DF929625EA0E}">
        <p15:presenceInfo xmlns:p15="http://schemas.microsoft.com/office/powerpoint/2012/main" userId="xiaochen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85B4"/>
    <a:srgbClr val="5B9BD5"/>
    <a:srgbClr val="4D5C70"/>
    <a:srgbClr val="C1C7D0"/>
    <a:srgbClr val="BDE1C1"/>
    <a:srgbClr val="E2F0D9"/>
    <a:srgbClr val="CCFFFF"/>
    <a:srgbClr val="1B4DA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3" autoAdjust="0"/>
    <p:restoredTop sz="96404" autoAdjust="0"/>
  </p:normalViewPr>
  <p:slideViewPr>
    <p:cSldViewPr snapToGrid="0">
      <p:cViewPr varScale="1">
        <p:scale>
          <a:sx n="68" d="100"/>
          <a:sy n="68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446A-1550-4314-A5B9-A1C2423B0192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4E550-F08C-490A-AE9D-597818A58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4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14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4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5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6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70A8-60B1-4391-BFEF-AE337569A11B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6680-C8CE-4B98-8E52-1DFAE4A81881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0602-6D92-4298-91B2-6996DE62022A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2136-8C50-46A8-ABD4-FA7AA6C8CCCD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1E1D-B5E2-47C5-AE11-4B72A02144D3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1410-2BBB-412A-9C7E-EF236317C278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9DB-B9B5-4F43-A9BB-2D785A612096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5A70-78CB-4117-8167-59C2ADC5AE17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F9F8-CB46-4AE8-BD52-C9E199E5D349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2DC-9FE7-45C4-8D51-5B005C665E05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DEA9-8599-4450-82B3-51A4B6A57E41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A65D-2E79-4918-BA90-2E820EC0BC35}" type="datetime1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Relationship Id="rId10" Type="http://schemas.openxmlformats.org/officeDocument/2006/relationships/image" Target="../media/image17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jp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移动对象的时空轨迹相似性算法</a:t>
              </a:r>
              <a:endPara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822325" y="1565275"/>
            <a:ext cx="7543800" cy="15684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移动对象的</a:t>
            </a:r>
            <a:br>
              <a:rPr lang="en-US" altLang="zh-CN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时空轨迹相似性查询算法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 bwMode="auto">
          <a:xfrm>
            <a:off x="1238250" y="3886200"/>
            <a:ext cx="3105150" cy="1752600"/>
          </a:xfrm>
        </p:spPr>
        <p:txBody>
          <a:bodyPr wrap="square" numCol="1" anchor="t" anchorCtr="0" compatLnSpc="1"/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姓名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导师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学号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专业 ：</a:t>
            </a:r>
          </a:p>
        </p:txBody>
      </p:sp>
      <p:sp>
        <p:nvSpPr>
          <p:cNvPr id="15" name="副标题 2"/>
          <p:cNvSpPr txBox="1"/>
          <p:nvPr/>
        </p:nvSpPr>
        <p:spPr bwMode="auto">
          <a:xfrm>
            <a:off x="4275138" y="3886200"/>
            <a:ext cx="31051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丁光伟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杨晓春 教授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1600894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14" name="矩形 13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</a:rPr>
              <a:t>[1] Shang 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564608" y="1414233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en-US" altLang="zh-CN" sz="1600" dirty="0">
                <a:latin typeface="Times New Roman" panose="02020603050405020304" pitchFamily="18" charset="0"/>
              </a:rPr>
              <a:t>[1]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4" y="2033635"/>
            <a:ext cx="5713407" cy="1240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AutoShape 31">
                <a:extLst>
                  <a:ext uri="{FF2B5EF4-FFF2-40B4-BE49-F238E27FC236}">
                    <a16:creationId xmlns:a16="http://schemas.microsoft.com/office/drawing/2014/main" id="{23AD5306-A21B-4F6C-9F2A-2ED6CD7D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017" y="3382819"/>
                <a:ext cx="2169785" cy="1160708"/>
              </a:xfrm>
              <a:prstGeom prst="wedgeRoundRectCallout">
                <a:avLst>
                  <a:gd name="adj1" fmla="val -39067"/>
                  <a:gd name="adj2" fmla="val 71899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的一部分在空间上相似，与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的另一部分在时间上相似，不能代表时空相似</a:t>
                </a:r>
                <a:endParaRPr lang="en-US" altLang="zh-CN" sz="16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AutoShape 31">
                <a:extLst>
                  <a:ext uri="{FF2B5EF4-FFF2-40B4-BE49-F238E27FC236}">
                    <a16:creationId xmlns:a16="http://schemas.microsoft.com/office/drawing/2014/main" id="{23AD5306-A21B-4F6C-9F2A-2ED6CD7DB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0017" y="3382819"/>
                <a:ext cx="2169785" cy="1160708"/>
              </a:xfrm>
              <a:prstGeom prst="wedgeRoundRectCallout">
                <a:avLst>
                  <a:gd name="adj1" fmla="val -39067"/>
                  <a:gd name="adj2" fmla="val 7189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9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40"/>
          <p:cNvSpPr txBox="1">
            <a:spLocks noChangeArrowheads="1"/>
          </p:cNvSpPr>
          <p:nvPr/>
        </p:nvSpPr>
        <p:spPr bwMode="auto">
          <a:xfrm>
            <a:off x="630458" y="5349599"/>
            <a:ext cx="71342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模型的好处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TTR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模型相比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相似性查询过程中，不会产生时空对应关系混乱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便于时空距离计算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AutoShape 31"/>
              <p:cNvSpPr>
                <a:spLocks noChangeArrowheads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：根据查询需求而确定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blipFill>
                <a:blip r:embed="rId6"/>
                <a:stretch>
                  <a:fillRect b="-7362"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例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：根据小偷逃跑所驾驶车辆轨迹，查询是否有过往车辆拍摄到小偷抛弃赃物，城市道路环境下，摄像头最远拍清</a:t>
                </a:r>
                <a:r>
                  <a:rPr lang="en-US" altLang="zh-CN" sz="1400" dirty="0"/>
                  <a:t>200m</a:t>
                </a:r>
                <a:r>
                  <a:rPr lang="zh-CN" altLang="en-US" sz="1400" dirty="0"/>
                  <a:t>，且以小偷的行车速度</a:t>
                </a:r>
                <a:r>
                  <a:rPr lang="en-US" altLang="zh-CN" sz="1400" dirty="0"/>
                  <a:t>12.5s</a:t>
                </a:r>
                <a:r>
                  <a:rPr lang="zh-CN" altLang="en-US" sz="1400" dirty="0"/>
                  <a:t>内可领先</a:t>
                </a:r>
                <a:r>
                  <a:rPr lang="en-US" altLang="zh-CN" sz="1400" dirty="0"/>
                  <a:t>200m</a:t>
                </a:r>
                <a:r>
                  <a:rPr lang="zh-CN" altLang="en-US" sz="1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/>
                  <a:t>=16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blipFill>
                <a:blip r:embed="rId8"/>
                <a:stretch>
                  <a:fillRect l="-604" t="-2083" r="-3622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例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：利用用户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平时上班轨迹寻找顺风车，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允许与自己空间距离相距</a:t>
                </a:r>
                <a:r>
                  <a:rPr lang="en-US" altLang="zh-CN" sz="1400" dirty="0"/>
                  <a:t>500m</a:t>
                </a:r>
                <a:r>
                  <a:rPr lang="zh-CN" altLang="en-US" sz="1400" dirty="0"/>
                  <a:t>，时间上允许相差</a:t>
                </a:r>
                <a:r>
                  <a:rPr lang="en-US" altLang="zh-CN" sz="1400" dirty="0"/>
                  <a:t>5</a:t>
                </a:r>
                <a:r>
                  <a:rPr lang="zh-CN" altLang="en-US" sz="1400" dirty="0"/>
                  <a:t>分钟，则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/>
                  <a:t>=1.67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blipFill>
                <a:blip r:embed="rId9"/>
                <a:stretch>
                  <a:fillRect l="-625" t="-2484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10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0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5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1566530" y="3971584"/>
            <a:ext cx="5924072" cy="2484586"/>
            <a:chOff x="1566530" y="3971584"/>
            <a:chExt cx="5924072" cy="24845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6531" y="4277724"/>
              <a:ext cx="5924071" cy="217844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66530" y="3971584"/>
              <a:ext cx="5924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表</a:t>
              </a:r>
              <a:r>
                <a: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1 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轨迹表示模型对比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16657" y="4960189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716657" y="6014567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6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86C0AC-D6D7-4324-BD7C-DBC25C32F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616"/>
            <a:ext cx="9144000" cy="45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46220" y="1556345"/>
            <a:ext cx="478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：动态规划思想寻找整体最优的匹配方案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优势：保持时间有序</a:t>
            </a:r>
          </a:p>
        </p:txBody>
      </p:sp>
      <p:sp>
        <p:nvSpPr>
          <p:cNvPr id="36" name="云形标注 35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46219" y="2845850"/>
            <a:ext cx="478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：寻找另一条轨迹上最近位置作为对应点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优势：样本点更好地对齐</a:t>
            </a:r>
          </a:p>
        </p:txBody>
      </p:sp>
      <p:sp>
        <p:nvSpPr>
          <p:cNvPr id="38" name="云形标注 37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b="2193"/>
          <a:stretch/>
        </p:blipFill>
        <p:spPr>
          <a:xfrm>
            <a:off x="5299869" y="3969053"/>
            <a:ext cx="2834332" cy="25611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8736" r="8763" b="-226"/>
          <a:stretch/>
        </p:blipFill>
        <p:spPr>
          <a:xfrm>
            <a:off x="836192" y="3985145"/>
            <a:ext cx="3171432" cy="2528988"/>
          </a:xfrm>
          <a:prstGeom prst="rect">
            <a:avLst/>
          </a:prstGeom>
        </p:spPr>
      </p:pic>
      <p:sp>
        <p:nvSpPr>
          <p:cNvPr id="43" name="右箭头 42"/>
          <p:cNvSpPr/>
          <p:nvPr/>
        </p:nvSpPr>
        <p:spPr>
          <a:xfrm>
            <a:off x="4146219" y="5010113"/>
            <a:ext cx="1130082" cy="274009"/>
          </a:xfrm>
          <a:prstGeom prst="rightArrow">
            <a:avLst/>
          </a:prstGeom>
          <a:solidFill>
            <a:srgbClr val="BDE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0581" y="4765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</a:t>
            </a:r>
          </a:p>
        </p:txBody>
      </p:sp>
      <p:sp>
        <p:nvSpPr>
          <p:cNvPr id="15" name="矩形 14"/>
          <p:cNvSpPr/>
          <p:nvPr/>
        </p:nvSpPr>
        <p:spPr>
          <a:xfrm>
            <a:off x="4215165" y="51947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归一化</a:t>
            </a:r>
          </a:p>
        </p:txBody>
      </p:sp>
    </p:spTree>
    <p:extLst>
      <p:ext uri="{BB962C8B-B14F-4D97-AF65-F5344CB8AC3E}">
        <p14:creationId xmlns:p14="http://schemas.microsoft.com/office/powerpoint/2010/main" val="10180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pic>
        <p:nvPicPr>
          <p:cNvPr id="8" name="图片 7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46220" y="1556345"/>
            <a:ext cx="478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：动态规划思想寻找整体最优的匹配方案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优势：保持时间有序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缺点：只能与样本点匹配，对齐效果差</a:t>
            </a:r>
          </a:p>
        </p:txBody>
      </p:sp>
      <p:sp>
        <p:nvSpPr>
          <p:cNvPr id="11" name="云形标注 10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46219" y="2845850"/>
            <a:ext cx="478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：寻找另一条轨迹上最近位置作为对应点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优势：样本点更好地对齐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缺点：未考虑时间，对应点匹配结果时序错乱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1408" y="3807096"/>
            <a:ext cx="3697145" cy="2655393"/>
            <a:chOff x="4074224" y="1328491"/>
            <a:chExt cx="3697145" cy="265539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074224" y="1328491"/>
              <a:ext cx="2876406" cy="2655393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4894963" y="2152520"/>
              <a:ext cx="1201921" cy="87987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AutoShape 31"/>
            <p:cNvSpPr>
              <a:spLocks noChangeArrowheads="1"/>
            </p:cNvSpPr>
            <p:nvPr/>
          </p:nvSpPr>
          <p:spPr bwMode="auto">
            <a:xfrm>
              <a:off x="6514518" y="2795242"/>
              <a:ext cx="1256851" cy="333772"/>
            </a:xfrm>
            <a:prstGeom prst="wedgeRoundRectCallout">
              <a:avLst>
                <a:gd name="adj1" fmla="val -71687"/>
                <a:gd name="adj2" fmla="val -92683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对齐效果差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37513" y="3869812"/>
            <a:ext cx="3676759" cy="2592677"/>
            <a:chOff x="4200130" y="4052764"/>
            <a:chExt cx="3563645" cy="252562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130" y="4052764"/>
              <a:ext cx="2876406" cy="2525625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4681345" y="4302529"/>
              <a:ext cx="1629156" cy="5758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AutoShape 31"/>
            <p:cNvSpPr>
              <a:spLocks noChangeArrowheads="1"/>
            </p:cNvSpPr>
            <p:nvPr/>
          </p:nvSpPr>
          <p:spPr bwMode="auto">
            <a:xfrm>
              <a:off x="6494323" y="5162814"/>
              <a:ext cx="1269452" cy="420911"/>
            </a:xfrm>
            <a:prstGeom prst="wedgeRoundRectCallout">
              <a:avLst>
                <a:gd name="adj1" fmla="val -61014"/>
                <a:gd name="adj2" fmla="val -161422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时序错乱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31408" y="6148726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37513" y="6093157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</a:p>
        </p:txBody>
      </p:sp>
    </p:spTree>
    <p:extLst>
      <p:ext uri="{BB962C8B-B14F-4D97-AF65-F5344CB8AC3E}">
        <p14:creationId xmlns:p14="http://schemas.microsoft.com/office/powerpoint/2010/main" val="373975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7" y="2188019"/>
            <a:ext cx="8513001" cy="3647546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41539" y="1695647"/>
            <a:ext cx="257839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对应点匹配</a:t>
            </a:r>
          </a:p>
        </p:txBody>
      </p:sp>
    </p:spTree>
    <p:extLst>
      <p:ext uri="{BB962C8B-B14F-4D97-AF65-F5344CB8AC3E}">
        <p14:creationId xmlns:p14="http://schemas.microsoft.com/office/powerpoint/2010/main" val="421499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8260" y="1581091"/>
            <a:ext cx="309135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对应点匹配过程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" y="2318366"/>
            <a:ext cx="7910423" cy="35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8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40"/>
          <p:cNvSpPr txBox="1">
            <a:spLocks noChangeArrowheads="1"/>
          </p:cNvSpPr>
          <p:nvPr/>
        </p:nvSpPr>
        <p:spPr bwMode="auto">
          <a:xfrm>
            <a:off x="1150010" y="5287701"/>
            <a:ext cx="635775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算法优势：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匹配结果保持时序性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对齐效果好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779199" y="1673553"/>
            <a:ext cx="3458234" cy="3036498"/>
            <a:chOff x="3990629" y="1539073"/>
            <a:chExt cx="3458234" cy="303649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629" y="1539073"/>
              <a:ext cx="3458234" cy="303649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291767" y="4148299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4895604" y="1833269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45411" y="2532617"/>
              <a:ext cx="1232936" cy="152769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右箭头 39"/>
          <p:cNvSpPr/>
          <p:nvPr/>
        </p:nvSpPr>
        <p:spPr>
          <a:xfrm>
            <a:off x="3521515" y="2160901"/>
            <a:ext cx="729154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273868" y="1817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</a:p>
        </p:txBody>
      </p:sp>
      <p:sp>
        <p:nvSpPr>
          <p:cNvPr id="42" name="右箭头 41"/>
          <p:cNvSpPr/>
          <p:nvPr/>
        </p:nvSpPr>
        <p:spPr>
          <a:xfrm>
            <a:off x="3437643" y="3946260"/>
            <a:ext cx="1021852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199718" y="3592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效果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037811" y="3073166"/>
            <a:ext cx="2210966" cy="1863007"/>
            <a:chOff x="4818383" y="3856334"/>
            <a:chExt cx="2967706" cy="25926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383" y="3856334"/>
              <a:ext cx="2967706" cy="2592677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5810672" y="4696896"/>
              <a:ext cx="983128" cy="130294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18383" y="6079679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50010" y="1118615"/>
            <a:ext cx="2098767" cy="1947774"/>
            <a:chOff x="4864310" y="1200941"/>
            <a:chExt cx="2876406" cy="27109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864310" y="1200941"/>
              <a:ext cx="2876406" cy="2655393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392509" y="1464225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4310" y="3542571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24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5863" y="2046288"/>
            <a:ext cx="6948487" cy="4619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研究背景介绍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85863" y="2828925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三维时空下样本点匹配算法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5863" y="3619500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时空</a:t>
            </a:r>
            <a:r>
              <a:rPr lang="zh-CN" altLang="en-US" sz="240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5863" y="4411663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实验与分析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85863" y="5202238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总结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6637" y="1975769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637" y="2766823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637" y="355787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6637" y="4348932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637" y="513998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9511" y="2154483"/>
            <a:ext cx="8244978" cy="3831009"/>
            <a:chOff x="456122" y="1126109"/>
            <a:chExt cx="8244978" cy="38310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22" y="1428032"/>
              <a:ext cx="3458234" cy="303649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1621366" y="2211609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868111" y="2815474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7260" y="4037258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869" y="1126109"/>
              <a:ext cx="2001461" cy="16214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639" y="1238250"/>
              <a:ext cx="2001461" cy="162143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770" y="3335681"/>
              <a:ext cx="2001461" cy="162143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>
              <a:endCxn id="12" idx="1"/>
            </p:cNvCxnSpPr>
            <p:nvPr/>
          </p:nvCxnSpPr>
          <p:spPr>
            <a:xfrm flipV="1">
              <a:off x="1938494" y="1936828"/>
              <a:ext cx="2354375" cy="431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20" idx="6"/>
              <a:endCxn id="14" idx="1"/>
            </p:cNvCxnSpPr>
            <p:nvPr/>
          </p:nvCxnSpPr>
          <p:spPr>
            <a:xfrm>
              <a:off x="2185239" y="3016063"/>
              <a:ext cx="2271531" cy="1130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45328" y="1623035"/>
            <a:ext cx="2749471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对应轨迹段的三种情况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088920" y="388612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、不包含样本点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直线段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8920" y="594735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、包含样本点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折线段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35442" y="382076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、单个点</a:t>
            </a:r>
          </a:p>
        </p:txBody>
      </p:sp>
    </p:spTree>
    <p:extLst>
      <p:ext uri="{BB962C8B-B14F-4D97-AF65-F5344CB8AC3E}">
        <p14:creationId xmlns:p14="http://schemas.microsoft.com/office/powerpoint/2010/main" val="421074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时空轨迹</a:t>
            </a:r>
            <a:endParaRPr lang="en-US" altLang="zh-CN" sz="4000" b="1" dirty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相似性查询算法</a:t>
            </a:r>
          </a:p>
        </p:txBody>
      </p:sp>
      <p:grpSp>
        <p:nvGrpSpPr>
          <p:cNvPr id="12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3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03</a:t>
              </a:r>
              <a:endParaRPr lang="zh-CN" altLang="en-US" sz="3200" dirty="0"/>
            </a:p>
          </p:txBody>
        </p:sp>
        <p:sp>
          <p:nvSpPr>
            <p:cNvPr id="14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076271" y="3735321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76271" y="4282761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轨迹段距离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15394" y="4282761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76271" y="4830201"/>
            <a:ext cx="2467154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15394" y="3737118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</a:t>
            </a:r>
          </a:p>
        </p:txBody>
      </p:sp>
    </p:spTree>
    <p:extLst>
      <p:ext uri="{BB962C8B-B14F-4D97-AF65-F5344CB8AC3E}">
        <p14:creationId xmlns:p14="http://schemas.microsoft.com/office/powerpoint/2010/main" val="336746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7B0D32-51A6-4AF8-98C4-B27BCCF07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4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70" y="1292795"/>
            <a:ext cx="2680078" cy="3652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48" y="1288033"/>
            <a:ext cx="2659438" cy="36523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" y="2137809"/>
            <a:ext cx="2376000" cy="13260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" y="3767921"/>
            <a:ext cx="2389635" cy="13260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1647" y="135198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相似性计算矩阵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66158" y="18337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 &amp; R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6158" y="345423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 &amp; S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17528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(a)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稀疏样本点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14720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(b)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密集样本点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30638" y="5392441"/>
            <a:ext cx="2146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DTW(Q,R)&lt;DTW(Q,S)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9879" y="5392441"/>
            <a:ext cx="2146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DTW(Q,R)&gt;DTW(Q,S)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40"/>
          <p:cNvSpPr txBox="1">
            <a:spLocks noChangeArrowheads="1"/>
          </p:cNvSpPr>
          <p:nvPr/>
        </p:nvSpPr>
        <p:spPr bwMode="auto">
          <a:xfrm>
            <a:off x="627936" y="5844534"/>
            <a:ext cx="8331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轨迹距离计算存在问题：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只依赖样本点的算法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对采样策略较敏感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，相同的移动会导致不同查询结果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24" name="云形标注 23"/>
          <p:cNvSpPr/>
          <p:nvPr/>
        </p:nvSpPr>
        <p:spPr>
          <a:xfrm>
            <a:off x="2150134" y="824561"/>
            <a:ext cx="1781337" cy="489184"/>
          </a:xfrm>
          <a:prstGeom prst="cloudCallout">
            <a:avLst>
              <a:gd name="adj1" fmla="val -28707"/>
              <a:gd name="adj2" fmla="val 8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4520621" y="1037545"/>
            <a:ext cx="1737263" cy="906325"/>
          </a:xfrm>
          <a:prstGeom prst="wedgeRoundRectCallout">
            <a:avLst>
              <a:gd name="adj1" fmla="val -30578"/>
              <a:gd name="adj2" fmla="val 728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采样策略不同会记录下不同的轨迹数据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不等号 9">
            <a:extLst>
              <a:ext uri="{FF2B5EF4-FFF2-40B4-BE49-F238E27FC236}">
                <a16:creationId xmlns:a16="http://schemas.microsoft.com/office/drawing/2014/main" id="{4F3EEE27-C5C6-42FB-844F-6DE45F11DC17}"/>
              </a:ext>
            </a:extLst>
          </p:cNvPr>
          <p:cNvSpPr/>
          <p:nvPr/>
        </p:nvSpPr>
        <p:spPr>
          <a:xfrm>
            <a:off x="5296701" y="5332393"/>
            <a:ext cx="563857" cy="476825"/>
          </a:xfrm>
          <a:prstGeom prst="mathNotEqual">
            <a:avLst>
              <a:gd name="adj1" fmla="val 13932"/>
              <a:gd name="adj2" fmla="val 6600000"/>
              <a:gd name="adj3" fmla="val 117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7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3" y="1116652"/>
            <a:ext cx="4603996" cy="3932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0"/>
              <p:cNvSpPr txBox="1">
                <a:spLocks noChangeArrowheads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:r>
                  <a:rPr lang="zh-CN" altLang="en-US" dirty="0">
                    <a:solidFill>
                      <a:srgbClr val="33339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断点的作用：</a:t>
                </a:r>
                <a:endParaRPr lang="en-US" altLang="zh-CN" dirty="0">
                  <a:solidFill>
                    <a:srgbClr val="33339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通过人为增加采样点，更细粒度地考虑轨迹段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的时空特征，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使计算结果更准确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blipFill>
                <a:blip r:embed="rId4"/>
                <a:stretch>
                  <a:fillRect l="-498" t="-1923" b="-7692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AutoShape 31"/>
              <p:cNvSpPr>
                <a:spLocks noChangeArrowheads="1"/>
              </p:cNvSpPr>
              <p:nvPr/>
            </p:nvSpPr>
            <p:spPr bwMode="auto">
              <a:xfrm>
                <a:off x="114300" y="2173143"/>
                <a:ext cx="2347546" cy="1255853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break point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600" dirty="0"/>
                  <a:t>        </a:t>
                </a:r>
                <a:r>
                  <a:rPr lang="zh-CN" altLang="zh-CN" sz="1600" dirty="0"/>
                  <a:t>在轨迹段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sz="1600" dirty="0"/>
                  <a:t>上以固定</a:t>
                </a:r>
                <a:r>
                  <a:rPr lang="zh-CN" altLang="en-US" sz="1600" dirty="0"/>
                  <a:t>的断点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阈值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sz="1600" dirty="0"/>
                  <a:t>均匀取点，获得断点</a:t>
                </a:r>
                <a:endParaRPr lang="en-US" altLang="zh-CN" sz="1400" dirty="0">
                  <a:latin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2173143"/>
                <a:ext cx="2347546" cy="1255853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13" name="AutoShape 31">
            <a:extLst>
              <a:ext uri="{FF2B5EF4-FFF2-40B4-BE49-F238E27FC236}">
                <a16:creationId xmlns:a16="http://schemas.microsoft.com/office/drawing/2014/main" id="{812A1E54-7883-483C-8419-0327663B0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0" y="2983501"/>
            <a:ext cx="1676459" cy="445499"/>
          </a:xfrm>
          <a:prstGeom prst="wedgeRoundRectCallout">
            <a:avLst>
              <a:gd name="adj1" fmla="val -57642"/>
              <a:gd name="adj2" fmla="val 11380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断点的对应点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866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12" y="1238250"/>
            <a:ext cx="2802584" cy="2433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96" y="1238250"/>
            <a:ext cx="2802584" cy="24332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07" y="3540603"/>
            <a:ext cx="4820578" cy="1195059"/>
          </a:xfrm>
          <a:prstGeom prst="rect">
            <a:avLst/>
          </a:prstGeom>
        </p:spPr>
      </p:pic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233810" y="3439068"/>
            <a:ext cx="1778630" cy="1063336"/>
          </a:xfrm>
          <a:prstGeom prst="wedgeRoundRectCallout">
            <a:avLst>
              <a:gd name="adj1" fmla="val -71839"/>
              <a:gd name="adj2" fmla="val -358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断点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代替的对应点个数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成正比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402050" y="4855366"/>
                <a:ext cx="5938292" cy="71205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时空距离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=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对应点间距离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权重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∈{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50" y="4855366"/>
                <a:ext cx="5938292" cy="712054"/>
              </a:xfrm>
              <a:prstGeom prst="rect">
                <a:avLst/>
              </a:prstGeom>
              <a:blipFill>
                <a:blip r:embed="rId6"/>
                <a:stretch>
                  <a:fillRect l="-820" t="-21008" b="-8571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圆角矩形 24"/>
              <p:cNvSpPr/>
              <p:nvPr/>
            </p:nvSpPr>
            <p:spPr>
              <a:xfrm>
                <a:off x="180682" y="1429288"/>
                <a:ext cx="1789537" cy="89539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趋向于无穷小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400" dirty="0">
                    <a:latin typeface="+mn-ea"/>
                  </a:rPr>
                  <a:t>相邻断点到对应点的距离近似相等</a:t>
                </a:r>
                <a:endParaRPr lang="zh-CN" altLang="en-US" sz="1400" dirty="0">
                  <a:latin typeface="+mn-ea"/>
                </a:endParaRPr>
              </a:p>
            </p:txBody>
          </p:sp>
        </mc:Choice>
        <mc:Fallback>
          <p:sp>
            <p:nvSpPr>
              <p:cNvPr id="25" name="圆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2" y="1429288"/>
                <a:ext cx="1789537" cy="895391"/>
              </a:xfrm>
              <a:prstGeom prst="roundRect">
                <a:avLst/>
              </a:prstGeom>
              <a:blipFill>
                <a:blip r:embed="rId7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圆角矩形 25"/>
              <p:cNvSpPr/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变大后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400" dirty="0">
                    <a:latin typeface="+mn-ea"/>
                  </a:rPr>
                  <a:t>在一定精度范围内，使用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+mn-ea"/>
                          </a:rPr>
                          <m:t>𝑏𝑝</m:t>
                        </m:r>
                      </m:e>
                      <m:sub>
                        <m:r>
                          <a:rPr lang="en-US" altLang="zh-CN" sz="1400" i="1">
                            <a:latin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代替从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+mn-ea"/>
                          </a:rPr>
                          <m:t>𝑛𝑏</m:t>
                        </m:r>
                      </m:e>
                      <m:sub>
                        <m:r>
                          <a:rPr lang="en-US" altLang="zh-CN" sz="1400" i="1">
                            <a:latin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+mn-ea"/>
                          </a:rPr>
                          <m:t>𝑛𝑏</m:t>
                        </m:r>
                      </m:e>
                      <m:sub>
                        <m:r>
                          <a:rPr lang="en-US" altLang="zh-CN" sz="1400" i="1">
                            <a:latin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间的所有消失的断点</a:t>
                </a:r>
                <a:endParaRPr lang="zh-CN" altLang="en-US" sz="1400" dirty="0">
                  <a:latin typeface="+mn-ea"/>
                </a:endParaRPr>
              </a:p>
            </p:txBody>
          </p:sp>
        </mc:Choice>
        <mc:Fallback>
          <p:sp>
            <p:nvSpPr>
              <p:cNvPr id="26" name="圆角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  <a:blipFill>
                <a:blip r:embed="rId8"/>
                <a:stretch>
                  <a:fillRect t="-3483" r="-6272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40"/>
          <p:cNvSpPr txBox="1">
            <a:spLocks noChangeArrowheads="1"/>
          </p:cNvSpPr>
          <p:nvPr/>
        </p:nvSpPr>
        <p:spPr bwMode="auto">
          <a:xfrm>
            <a:off x="952006" y="5806768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轨迹段时空距离：</a:t>
            </a:r>
            <a:endParaRPr lang="en-US" altLang="zh-CN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使用断点考虑了更多轨迹段信息，受采样策略影响更小</a:t>
            </a:r>
          </a:p>
        </p:txBody>
      </p:sp>
    </p:spTree>
    <p:extLst>
      <p:ext uri="{BB962C8B-B14F-4D97-AF65-F5344CB8AC3E}">
        <p14:creationId xmlns:p14="http://schemas.microsoft.com/office/powerpoint/2010/main" val="22064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4F683-BD9B-443E-B608-7EE0B92DF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0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6" y="3828164"/>
            <a:ext cx="3669335" cy="197035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8650" y="1257147"/>
            <a:ext cx="5907708" cy="1070281"/>
            <a:chOff x="1420303" y="3857985"/>
            <a:chExt cx="5907708" cy="1070281"/>
          </a:xfrm>
        </p:grpSpPr>
        <p:sp>
          <p:nvSpPr>
            <p:cNvPr id="12" name="文本框 11"/>
            <p:cNvSpPr txBox="1"/>
            <p:nvPr/>
          </p:nvSpPr>
          <p:spPr>
            <a:xfrm>
              <a:off x="1834199" y="4066484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轨迹段长度相同，对应轨迹段间</a:t>
              </a:r>
              <a:r>
                <a:rPr lang="zh-CN" altLang="en-US" dirty="0">
                  <a:solidFill>
                    <a:schemeClr val="accent1"/>
                  </a:solidFill>
                </a:rPr>
                <a:t>夹角越小</a:t>
              </a:r>
              <a:r>
                <a:rPr lang="zh-CN" altLang="en-US" dirty="0"/>
                <a:t>形状越相似</a:t>
              </a:r>
              <a:endParaRPr lang="en-US" altLang="zh-CN" dirty="0"/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1420303" y="4281721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1420303" y="3857985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74222" y="4420327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相同夹角，轨迹段</a:t>
              </a:r>
              <a:r>
                <a:rPr lang="zh-CN" altLang="en-US" dirty="0">
                  <a:solidFill>
                    <a:schemeClr val="accent1"/>
                  </a:solidFill>
                </a:rPr>
                <a:t>长度越长</a:t>
              </a:r>
              <a:r>
                <a:rPr lang="zh-CN" altLang="en-US" dirty="0"/>
                <a:t>形状越相似</a:t>
              </a:r>
              <a:endParaRPr lang="en-US" altLang="zh-CN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27985" y="2454144"/>
            <a:ext cx="5948551" cy="1095300"/>
            <a:chOff x="1028385" y="2357353"/>
            <a:chExt cx="5948551" cy="1095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余弦距离：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,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∈[0,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altLang="zh-CN" dirty="0"/>
                    <a:t> </a:t>
                  </a:r>
                </a:p>
                <a:p>
                  <a:r>
                    <a:rPr lang="zh-CN" altLang="en-US" dirty="0"/>
                    <a:t>投影：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blipFill>
                  <a:blip r:embed="rId4"/>
                  <a:stretch>
                    <a:fillRect l="-71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云形 17"/>
            <p:cNvSpPr/>
            <p:nvPr/>
          </p:nvSpPr>
          <p:spPr>
            <a:xfrm rot="956626">
              <a:off x="4960225" y="2529570"/>
              <a:ext cx="1828800" cy="69873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数学知识</a:t>
              </a:r>
            </a:p>
          </p:txBody>
        </p:sp>
      </p:grp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388189" y="3700484"/>
            <a:ext cx="1739481" cy="883330"/>
          </a:xfrm>
          <a:prstGeom prst="wedgeRoundRectCallout">
            <a:avLst>
              <a:gd name="adj1" fmla="val 73347"/>
              <a:gd name="adj2" fmla="val 4652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从投影的值可以看出轨迹段间形状相似程度</a:t>
            </a:r>
            <a:endParaRPr lang="en-US" altLang="zh-CN" sz="1600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383716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7" y="2348172"/>
            <a:ext cx="6242376" cy="179531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oShape 31"/>
          <p:cNvSpPr>
            <a:spLocks noChangeArrowheads="1"/>
          </p:cNvSpPr>
          <p:nvPr/>
        </p:nvSpPr>
        <p:spPr bwMode="auto">
          <a:xfrm>
            <a:off x="2955328" y="2096067"/>
            <a:ext cx="1499020" cy="883330"/>
          </a:xfrm>
          <a:prstGeom prst="wedgeRoundRectCallout">
            <a:avLst>
              <a:gd name="adj1" fmla="val 43998"/>
              <a:gd name="adj2" fmla="val 787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对应轨迹段为一个点，求该点转折方向</a:t>
            </a:r>
          </a:p>
        </p:txBody>
      </p: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400546" y="2044248"/>
            <a:ext cx="1743454" cy="855132"/>
          </a:xfrm>
          <a:prstGeom prst="wedgeRoundRectCallout">
            <a:avLst>
              <a:gd name="adj1" fmla="val -53319"/>
              <a:gd name="adj2" fmla="val 8486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对应轨迹段为折线段，分别求局部对应轨迹段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7986" y="1192696"/>
            <a:ext cx="146706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𝑠h𝑎𝑝𝑒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77986" y="4498041"/>
            <a:ext cx="172354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形状影响权值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25" y="4159785"/>
            <a:ext cx="3358277" cy="137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utoShape 31"/>
              <p:cNvSpPr>
                <a:spLocks noChangeArrowheads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sigmoid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阈值函数将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转化为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，与形状相似呈负相关</a:t>
                </a:r>
              </a:p>
            </p:txBody>
          </p:sp>
        </mc:Choice>
        <mc:Fallback xmlns="">
          <p:sp>
            <p:nvSpPr>
              <p:cNvPr id="24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27574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轨迹段距离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</a:p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0"/>
              <p:cNvSpPr txBox="1">
                <a:spLocks noChangeArrowheads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描述了对应轨迹段间：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时空距离，距离越远，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越大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形状上的相似程度，形状越相似，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越小</a:t>
                </a:r>
              </a:p>
            </p:txBody>
          </p:sp>
        </mc:Choice>
        <mc:Fallback xmlns="">
          <p:sp>
            <p:nvSpPr>
              <p:cNvPr id="1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blipFill>
                <a:blip r:embed="rId4"/>
                <a:stretch>
                  <a:fillRect t="-4217" b="-6024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轨迹段距离 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=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形状影响权值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时空距离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blipFill>
                <a:blip r:embed="rId5"/>
                <a:stretch>
                  <a:fillRect l="-947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DA6BBF1-F6F1-4BC7-8ACA-66C7DA7E3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1253565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 txBox="1"/>
          <p:nvPr/>
        </p:nvSpPr>
        <p:spPr bwMode="auto">
          <a:xfrm>
            <a:off x="1816100" y="1898650"/>
            <a:ext cx="62404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sp>
        <p:nvSpPr>
          <p:cNvPr id="12" name="流程图: 联系 11"/>
          <p:cNvSpPr/>
          <p:nvPr/>
        </p:nvSpPr>
        <p:spPr>
          <a:xfrm>
            <a:off x="1803400" y="2233613"/>
            <a:ext cx="900113" cy="900112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13" name="流程图: 联系 12"/>
          <p:cNvSpPr/>
          <p:nvPr/>
        </p:nvSpPr>
        <p:spPr>
          <a:xfrm>
            <a:off x="2420938" y="2863850"/>
            <a:ext cx="417512" cy="4175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2312988" y="1673225"/>
            <a:ext cx="327025" cy="3286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959100" y="2228850"/>
            <a:ext cx="144463" cy="14446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74E8B30-4E9F-45A3-A319-32F9E03B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2" y="1487181"/>
            <a:ext cx="8793728" cy="421601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轨迹相似性查询算法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0" y="1694811"/>
            <a:ext cx="1224951" cy="883330"/>
          </a:xfrm>
          <a:prstGeom prst="wedgeRoundRectCallout">
            <a:avLst>
              <a:gd name="adj1" fmla="val 41121"/>
              <a:gd name="adj2" fmla="val 5922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解决了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模型的时空混乱问题！</a:t>
            </a:r>
          </a:p>
        </p:txBody>
      </p:sp>
      <p:sp>
        <p:nvSpPr>
          <p:cNvPr id="37" name="AutoShape 31"/>
          <p:cNvSpPr>
            <a:spLocks noChangeArrowheads="1"/>
          </p:cNvSpPr>
          <p:nvPr/>
        </p:nvSpPr>
        <p:spPr bwMode="auto">
          <a:xfrm>
            <a:off x="464388" y="5829764"/>
            <a:ext cx="1917940" cy="636266"/>
          </a:xfrm>
          <a:prstGeom prst="wedgeRoundRectCallout">
            <a:avLst>
              <a:gd name="adj1" fmla="val 25037"/>
              <a:gd name="adj2" fmla="val -7809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提升对齐效果</a:t>
            </a:r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auto">
          <a:xfrm>
            <a:off x="4113453" y="1580501"/>
            <a:ext cx="1554640" cy="1048389"/>
          </a:xfrm>
          <a:prstGeom prst="wedgeRoundRectCallout">
            <a:avLst>
              <a:gd name="adj1" fmla="val 34407"/>
              <a:gd name="adj2" fmla="val 6982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与传统算法相比，断点降低了采样策略的影响，提高了算法健壮性</a:t>
            </a: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5090663" y="5778194"/>
            <a:ext cx="1154861" cy="739407"/>
          </a:xfrm>
          <a:prstGeom prst="wedgeRoundRectCallout">
            <a:avLst>
              <a:gd name="adj1" fmla="val -34071"/>
              <a:gd name="adj2" fmla="val -7147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量化轨迹段形状相似程度</a:t>
            </a:r>
          </a:p>
        </p:txBody>
      </p:sp>
    </p:spTree>
    <p:extLst>
      <p:ext uri="{BB962C8B-B14F-4D97-AF65-F5344CB8AC3E}">
        <p14:creationId xmlns:p14="http://schemas.microsoft.com/office/powerpoint/2010/main" val="37284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2114550" y="1898650"/>
            <a:ext cx="543401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实验与分析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80557" y="436873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三维时空有效性研究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5394" y="4368736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噪音的影响</a:t>
            </a:r>
          </a:p>
        </p:txBody>
      </p:sp>
      <p:grpSp>
        <p:nvGrpSpPr>
          <p:cNvPr id="17" name="组合 39"/>
          <p:cNvGrpSpPr/>
          <p:nvPr/>
        </p:nvGrpSpPr>
        <p:grpSpPr bwMode="auto">
          <a:xfrm>
            <a:off x="1871663" y="1673225"/>
            <a:ext cx="1300162" cy="1608138"/>
            <a:chOff x="1897809" y="1673526"/>
            <a:chExt cx="1300649" cy="1608044"/>
          </a:xfrm>
        </p:grpSpPr>
        <p:sp>
          <p:nvSpPr>
            <p:cNvPr id="18" name="流程图: 联系 14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04</a:t>
              </a:r>
              <a:endParaRPr lang="zh-CN" altLang="en-US" sz="3200" dirty="0"/>
            </a:p>
          </p:txBody>
        </p:sp>
        <p:sp>
          <p:nvSpPr>
            <p:cNvPr id="19" name="流程图: 联系 15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6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联系 17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624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b="6716"/>
          <a:stretch/>
        </p:blipFill>
        <p:spPr>
          <a:xfrm>
            <a:off x="4295190" y="3762259"/>
            <a:ext cx="2250798" cy="17061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10847" r="22269" b="15028"/>
          <a:stretch/>
        </p:blipFill>
        <p:spPr>
          <a:xfrm>
            <a:off x="2189805" y="3831269"/>
            <a:ext cx="1975667" cy="1637157"/>
          </a:xfrm>
          <a:prstGeom prst="rect">
            <a:avLst/>
          </a:prstGeom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实验设置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0533"/>
              </p:ext>
            </p:extLst>
          </p:nvPr>
        </p:nvGraphicFramePr>
        <p:xfrm>
          <a:off x="4451004" y="1756047"/>
          <a:ext cx="4383522" cy="11999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9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96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轨迹数据集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轨迹条数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平均轨迹点数量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GeoLife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(GL)</a:t>
                      </a:r>
                      <a:endParaRPr lang="en-US" altLang="zh-CN" sz="1400" b="0" i="0" u="none" strike="noStrike" kern="1200" baseline="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17621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843.1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North America Road Network(NARN)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61.6</a:t>
                      </a:r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10-150</a:t>
                      </a:r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本框 35"/>
          <p:cNvSpPr txBox="1">
            <a:spLocks noChangeArrowheads="1"/>
          </p:cNvSpPr>
          <p:nvPr/>
        </p:nvSpPr>
        <p:spPr bwMode="auto">
          <a:xfrm>
            <a:off x="5358502" y="1266972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轨迹数据集描述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5"/>
          <p:cNvSpPr txBox="1">
            <a:spLocks noChangeArrowheads="1"/>
          </p:cNvSpPr>
          <p:nvPr/>
        </p:nvSpPr>
        <p:spPr bwMode="auto">
          <a:xfrm>
            <a:off x="710015" y="1238250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实验环境描述</a:t>
            </a: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114300" y="3594673"/>
            <a:ext cx="1996405" cy="1244746"/>
          </a:xfrm>
          <a:prstGeom prst="wedgeRoundRectCallout">
            <a:avLst>
              <a:gd name="adj1" fmla="val 59928"/>
              <a:gd name="adj2" fmla="val 3664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真实轨迹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北京行人车辆轨迹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微软亚研院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182</a:t>
            </a:r>
            <a:r>
              <a:rPr lang="zh-CN" altLang="zh-CN" sz="1400" dirty="0">
                <a:latin typeface="+mn-ea"/>
                <a:ea typeface="+mn-ea"/>
              </a:rPr>
              <a:t>个志愿者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TW" sz="1400" dirty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年收集时间</a:t>
            </a:r>
            <a:endParaRPr lang="en-US" altLang="zh-CN" sz="1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TW" altLang="en-US" sz="1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31"/>
          <p:cNvSpPr>
            <a:spLocks noChangeArrowheads="1"/>
          </p:cNvSpPr>
          <p:nvPr/>
        </p:nvSpPr>
        <p:spPr bwMode="auto">
          <a:xfrm>
            <a:off x="6815033" y="3497746"/>
            <a:ext cx="2209438" cy="832714"/>
          </a:xfrm>
          <a:prstGeom prst="wedgeRoundRectCallout">
            <a:avLst>
              <a:gd name="adj1" fmla="val -65029"/>
              <a:gd name="adj2" fmla="val 5040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软件合成轨迹：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http://www.cs.utah.edu/~lifeifei/SpatialDataset.htm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9" y="1730874"/>
            <a:ext cx="3662196" cy="16851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10705" y="5521857"/>
            <a:ext cx="20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 GL</a:t>
            </a:r>
            <a:r>
              <a:rPr lang="zh-CN" altLang="en-US" dirty="0"/>
              <a:t>数据集</a:t>
            </a:r>
            <a:endParaRPr lang="en-US" altLang="zh-CN" dirty="0"/>
          </a:p>
        </p:txBody>
      </p:sp>
      <p:sp>
        <p:nvSpPr>
          <p:cNvPr id="19" name="文本框 18"/>
          <p:cNvSpPr txBox="1"/>
          <p:nvPr/>
        </p:nvSpPr>
        <p:spPr>
          <a:xfrm>
            <a:off x="4295190" y="5483188"/>
            <a:ext cx="225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 NARN</a:t>
            </a:r>
            <a:r>
              <a:rPr lang="zh-CN" altLang="en-US" dirty="0"/>
              <a:t>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82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3977075"/>
            <a:ext cx="5880495" cy="2495342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断点阈值对查询结果的影响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断点阈值越大，轨迹段中断点数目越少，断点的作用越小，查准率越低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(1) SNTR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模型中时空转化参数对查询结果的影响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时空转化参数代表时间的重要程度。太小会忽视时间差距的影响，太大会放大时间的重要性，忽略空间上的差距。因此需要适中的数值。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1177535"/>
            <a:ext cx="5880495" cy="2496985"/>
          </a:xfrm>
          <a:prstGeom prst="rect">
            <a:avLst/>
          </a:prstGeom>
        </p:spPr>
      </p:pic>
      <p:sp>
        <p:nvSpPr>
          <p:cNvPr id="12" name="AutoShape 31"/>
          <p:cNvSpPr>
            <a:spLocks noChangeArrowheads="1"/>
          </p:cNvSpPr>
          <p:nvPr/>
        </p:nvSpPr>
        <p:spPr bwMode="auto">
          <a:xfrm>
            <a:off x="2270905" y="3173374"/>
            <a:ext cx="1593730" cy="779588"/>
          </a:xfrm>
          <a:prstGeom prst="wedgeRoundRectCallout">
            <a:avLst>
              <a:gd name="adj1" fmla="val 42881"/>
              <a:gd name="adj2" fmla="val -8268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表示与查询轨迹距离最小的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top-k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条轨迹。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4532811" y="440721"/>
            <a:ext cx="2444125" cy="779588"/>
          </a:xfrm>
          <a:prstGeom prst="wedgeRoundRectCallout">
            <a:avLst>
              <a:gd name="adj1" fmla="val 29230"/>
              <a:gd name="adj2" fmla="val 798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纵轴代表查准率，即查询结果中，真正与查询轨迹相似的比例。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18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轨迹距离阈值对查询结果的影响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轨迹距离阈值是轨迹相似与不相似的分界线。太小导致查全率较低，过大导致查准率较低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形状敏感度参数对查询结果的影响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形状敏感度参数太小会导致形状因素占比重过大，太大会导致形状不起作用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7" y="1192807"/>
            <a:ext cx="5901704" cy="24391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3968240"/>
            <a:ext cx="5908000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3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参与比较的算法：</a:t>
            </a:r>
            <a:r>
              <a:rPr lang="en-US" altLang="zh-CN" dirty="0"/>
              <a:t>DTW</a:t>
            </a:r>
            <a:r>
              <a:rPr lang="zh-CN" altLang="en-US" dirty="0"/>
              <a:t>、</a:t>
            </a:r>
            <a:r>
              <a:rPr lang="en-US" altLang="zh-CN" dirty="0"/>
              <a:t>SDTW</a:t>
            </a:r>
            <a:r>
              <a:rPr lang="zh-CN" altLang="en-US" dirty="0"/>
              <a:t>、</a:t>
            </a:r>
            <a:r>
              <a:rPr lang="en-US" altLang="zh-CN" dirty="0"/>
              <a:t>PTM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chemeClr val="accent1"/>
                </a:solidFill>
              </a:rPr>
              <a:t>STS</a:t>
            </a:r>
          </a:p>
          <a:p>
            <a:r>
              <a:rPr lang="zh-CN" altLang="en-US" dirty="0"/>
              <a:t>变量为不同的查询轨迹的长度，通过调节算法参数，使用获得的</a:t>
            </a:r>
            <a:r>
              <a:rPr lang="zh-CN" altLang="zh-CN" dirty="0"/>
              <a:t>最大的查准率作为算法效果</a:t>
            </a:r>
            <a:endParaRPr lang="en-US" altLang="zh-CN" dirty="0"/>
          </a:p>
        </p:txBody>
      </p:sp>
      <p:sp>
        <p:nvSpPr>
          <p:cNvPr id="9" name="TextBox 40"/>
          <p:cNvSpPr txBox="1">
            <a:spLocks noChangeArrowheads="1"/>
          </p:cNvSpPr>
          <p:nvPr/>
        </p:nvSpPr>
        <p:spPr bwMode="auto">
          <a:xfrm>
            <a:off x="881062" y="4911633"/>
            <a:ext cx="732472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未考虑时间因素，查准率较低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受采样策略影响大，波动较大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易造成时空混乱，查准率较低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STS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查准率较高，较稳定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，轨迹长度的变化未带来较大影响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53178" y="2143125"/>
            <a:ext cx="6035256" cy="2544275"/>
            <a:chOff x="1353178" y="2143125"/>
            <a:chExt cx="6035256" cy="254427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78" y="2143125"/>
              <a:ext cx="6035256" cy="2544275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 flipV="1">
              <a:off x="2451100" y="2705610"/>
              <a:ext cx="1676400" cy="37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5461000" y="2686816"/>
              <a:ext cx="1727200" cy="375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529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验证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模型有效性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参与比较的算法：</a:t>
            </a:r>
            <a:r>
              <a:rPr lang="en-US" altLang="zh-CN" dirty="0"/>
              <a:t>DTW-2d</a:t>
            </a:r>
            <a:r>
              <a:rPr lang="zh-CN" altLang="en-US" dirty="0"/>
              <a:t>、</a:t>
            </a:r>
            <a:r>
              <a:rPr lang="en-US" altLang="zh-CN" dirty="0"/>
              <a:t>DTW-3d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chemeClr val="accent1"/>
                </a:solidFill>
              </a:rPr>
              <a:t>STS</a:t>
            </a:r>
          </a:p>
          <a:p>
            <a:r>
              <a:rPr lang="zh-CN" altLang="en-US" dirty="0"/>
              <a:t>分别在欧式空间和三维时空下使用</a:t>
            </a:r>
            <a:r>
              <a:rPr lang="en-US" altLang="zh-CN" dirty="0"/>
              <a:t>DTW</a:t>
            </a:r>
            <a:r>
              <a:rPr lang="zh-CN" altLang="en-US" dirty="0"/>
              <a:t>算法，使用查准率的变化验证三维时空的有效性</a:t>
            </a:r>
            <a:endParaRPr lang="en-US" altLang="zh-CN" dirty="0"/>
          </a:p>
        </p:txBody>
      </p:sp>
      <p:sp>
        <p:nvSpPr>
          <p:cNvPr id="10" name="TextBox 40"/>
          <p:cNvSpPr txBox="1">
            <a:spLocks noChangeArrowheads="1"/>
          </p:cNvSpPr>
          <p:nvPr/>
        </p:nvSpPr>
        <p:spPr bwMode="auto">
          <a:xfrm>
            <a:off x="909636" y="5227325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DTW-3d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的查准率有较大提升，因此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模型是有效的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669012" y="2372844"/>
            <a:ext cx="3805975" cy="2854481"/>
            <a:chOff x="2669012" y="2372844"/>
            <a:chExt cx="3805975" cy="285448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012" y="2372844"/>
              <a:ext cx="3805975" cy="285448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 flipV="1">
              <a:off x="3441700" y="3200400"/>
              <a:ext cx="5588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5156200" y="3200400"/>
              <a:ext cx="4572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99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噪音的影响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55" y="2143125"/>
            <a:ext cx="3373370" cy="25300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51" y="2143125"/>
            <a:ext cx="3373370" cy="2530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参与比较的算法：</a:t>
                </a:r>
                <a:r>
                  <a:rPr lang="en-US" altLang="zh-CN" dirty="0"/>
                  <a:t>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SDTW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PTM</a:t>
                </a:r>
                <a:r>
                  <a:rPr lang="zh-CN" altLang="en-US" dirty="0"/>
                  <a:t>、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STS</a:t>
                </a:r>
              </a:p>
              <a:p>
                <a:r>
                  <a:rPr lang="zh-CN" altLang="en-US" dirty="0"/>
                  <a:t>使用均匀分布的随机数添加噪音，</a:t>
                </a:r>
                <a:r>
                  <a:rPr lang="zh-CN" altLang="zh-CN" dirty="0"/>
                  <a:t>噪音率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zh-CN" dirty="0"/>
                  <a:t>来表示不同程度的噪音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blipFill>
                <a:blip r:embed="rId5"/>
                <a:stretch>
                  <a:fillRect l="-642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40"/>
          <p:cNvSpPr txBox="1">
            <a:spLocks noChangeArrowheads="1"/>
          </p:cNvSpPr>
          <p:nvPr/>
        </p:nvSpPr>
        <p:spPr bwMode="auto">
          <a:xfrm>
            <a:off x="1068597" y="5253923"/>
            <a:ext cx="73247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查准率较低，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波动较大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查准率较高，较稳定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09427" y="2441562"/>
            <a:ext cx="2646913" cy="2298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5219114" y="2441562"/>
            <a:ext cx="2656803" cy="1149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26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332038" y="1898650"/>
            <a:ext cx="48021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贡献点</a:t>
            </a:r>
          </a:p>
        </p:txBody>
      </p:sp>
      <p:grpSp>
        <p:nvGrpSpPr>
          <p:cNvPr id="10" name="组合 20"/>
          <p:cNvGrpSpPr/>
          <p:nvPr/>
        </p:nvGrpSpPr>
        <p:grpSpPr bwMode="auto">
          <a:xfrm>
            <a:off x="2605088" y="1673225"/>
            <a:ext cx="1300162" cy="1608138"/>
            <a:chOff x="1897809" y="1673526"/>
            <a:chExt cx="1300649" cy="1608044"/>
          </a:xfrm>
        </p:grpSpPr>
        <p:sp>
          <p:nvSpPr>
            <p:cNvPr id="11" name="流程图: 联系 12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05</a:t>
              </a:r>
              <a:endParaRPr lang="zh-CN" altLang="en-US" sz="3200" dirty="0"/>
            </a:p>
          </p:txBody>
        </p:sp>
        <p:sp>
          <p:nvSpPr>
            <p:cNvPr id="12" name="流程图: 联系 13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流程图: 联系 14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流程图: 联系 15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51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</a:t>
            </a:r>
          </a:p>
        </p:txBody>
      </p:sp>
      <p:grpSp>
        <p:nvGrpSpPr>
          <p:cNvPr id="9" name="组合 2"/>
          <p:cNvGrpSpPr/>
          <p:nvPr/>
        </p:nvGrpSpPr>
        <p:grpSpPr bwMode="auto">
          <a:xfrm>
            <a:off x="638175" y="1951614"/>
            <a:ext cx="7772400" cy="646545"/>
            <a:chOff x="638175" y="1952339"/>
            <a:chExt cx="7772400" cy="646331"/>
          </a:xfrm>
        </p:grpSpPr>
        <p:sp>
          <p:nvSpPr>
            <p:cNvPr id="10" name="文本框 9"/>
            <p:cNvSpPr txBox="1"/>
            <p:nvPr/>
          </p:nvSpPr>
          <p:spPr>
            <a:xfrm>
              <a:off x="1130300" y="2075516"/>
              <a:ext cx="7280275" cy="39997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SNTR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模型，解决相似性查询算法中时空混乱的问题。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8175" y="1952339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638175" y="2863920"/>
            <a:ext cx="7772400" cy="707886"/>
            <a:chOff x="638175" y="2863636"/>
            <a:chExt cx="7772400" cy="708125"/>
          </a:xfrm>
        </p:grpSpPr>
        <p:sp>
          <p:nvSpPr>
            <p:cNvPr id="13" name="文本框 12"/>
            <p:cNvSpPr txBox="1"/>
            <p:nvPr/>
          </p:nvSpPr>
          <p:spPr>
            <a:xfrm>
              <a:off x="1130300" y="2863636"/>
              <a:ext cx="7280275" cy="70812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DTW-BDS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对应点匹配算法，提升样本点的对齐效果，保持了匹配结果的时序性。</a:t>
              </a:r>
              <a:endParaRPr lang="en-US" altLang="zh-CN" sz="2000" u="sng" dirty="0">
                <a:solidFill>
                  <a:srgbClr val="1B4DA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8175" y="2873094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38175" y="3805308"/>
            <a:ext cx="7772400" cy="707886"/>
            <a:chOff x="638175" y="3805628"/>
            <a:chExt cx="7772400" cy="707747"/>
          </a:xfrm>
        </p:grpSpPr>
        <p:sp>
          <p:nvSpPr>
            <p:cNvPr id="16" name="文本框 15"/>
            <p:cNvSpPr txBox="1"/>
            <p:nvPr/>
          </p:nvSpPr>
          <p:spPr>
            <a:xfrm>
              <a:off x="1130300" y="3805628"/>
              <a:ext cx="7280275" cy="70774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设计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更加准确的时空轨迹相似性查询算法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。利用轨迹段距离进行计算，降低采样策略不同造成的影响。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8175" y="3833613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638175" y="4884736"/>
            <a:ext cx="7772400" cy="645587"/>
            <a:chOff x="638175" y="4884597"/>
            <a:chExt cx="7772400" cy="646331"/>
          </a:xfrm>
        </p:grpSpPr>
        <p:sp>
          <p:nvSpPr>
            <p:cNvPr id="19" name="文本框 18"/>
            <p:cNvSpPr txBox="1"/>
            <p:nvPr/>
          </p:nvSpPr>
          <p:spPr>
            <a:xfrm>
              <a:off x="1130300" y="5055420"/>
              <a:ext cx="7280275" cy="4005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实验结果反映了本文提出的模型和算法的有效性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和准确</a:t>
              </a: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性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38175" y="4884597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11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C:\Users\yuzheng\Desktop\LBSN images\trajectory_mon2011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3612" r="28749" b="18056"/>
          <a:stretch>
            <a:fillRect/>
          </a:stretch>
        </p:blipFill>
        <p:spPr bwMode="auto">
          <a:xfrm>
            <a:off x="171616" y="1695292"/>
            <a:ext cx="1593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609278" y="1787526"/>
            <a:ext cx="5775325" cy="2039938"/>
            <a:chOff x="1662605" y="1682670"/>
            <a:chExt cx="5774240" cy="2040377"/>
          </a:xfrm>
        </p:grpSpPr>
        <p:grpSp>
          <p:nvGrpSpPr>
            <p:cNvPr id="10" name="组合 2"/>
            <p:cNvGrpSpPr/>
            <p:nvPr/>
          </p:nvGrpSpPr>
          <p:grpSpPr bwMode="auto">
            <a:xfrm>
              <a:off x="1748965" y="1682670"/>
              <a:ext cx="5687880" cy="2040377"/>
              <a:chOff x="1748965" y="1682670"/>
              <a:chExt cx="5687880" cy="2040377"/>
            </a:xfrm>
          </p:grpSpPr>
          <p:pic>
            <p:nvPicPr>
              <p:cNvPr id="13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934" y="2134720"/>
                <a:ext cx="989214" cy="1112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1855125"/>
                <a:ext cx="533405" cy="47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2960025"/>
                <a:ext cx="535468" cy="464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图片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3193" y="1682670"/>
                <a:ext cx="430323" cy="430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3816" y="1766977"/>
                <a:ext cx="272916" cy="55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7936" y="2330977"/>
                <a:ext cx="282682" cy="572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1247" y="3296878"/>
                <a:ext cx="425959" cy="42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8965" y="3076159"/>
                <a:ext cx="602617" cy="433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文本框 19"/>
              <p:cNvSpPr txBox="1">
                <a:spLocks noChangeArrowheads="1"/>
              </p:cNvSpPr>
              <p:nvPr/>
            </p:nvSpPr>
            <p:spPr bwMode="auto">
              <a:xfrm>
                <a:off x="6564490" y="2319428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2" name="文本框 20"/>
              <p:cNvSpPr txBox="1">
                <a:spLocks noChangeArrowheads="1"/>
              </p:cNvSpPr>
              <p:nvPr/>
            </p:nvSpPr>
            <p:spPr bwMode="auto">
              <a:xfrm>
                <a:off x="6564490" y="3414007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3" name="文本框 21"/>
              <p:cNvSpPr txBox="1">
                <a:spLocks noChangeArrowheads="1"/>
              </p:cNvSpPr>
              <p:nvPr/>
            </p:nvSpPr>
            <p:spPr bwMode="auto">
              <a:xfrm>
                <a:off x="6702258" y="2547954"/>
                <a:ext cx="53091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 …</a:t>
                </a:r>
                <a:endPara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/>
              <p:cNvCxnSpPr>
                <a:stCxn id="16" idx="3"/>
              </p:cNvCxnSpPr>
              <p:nvPr/>
            </p:nvCxnSpPr>
            <p:spPr>
              <a:xfrm>
                <a:off x="3373609" y="1898616"/>
                <a:ext cx="1085646" cy="420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17" idx="3"/>
              </p:cNvCxnSpPr>
              <p:nvPr/>
            </p:nvCxnSpPr>
            <p:spPr>
              <a:xfrm>
                <a:off x="2186382" y="2043111"/>
                <a:ext cx="2272873" cy="4477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8" idx="3"/>
              </p:cNvCxnSpPr>
              <p:nvPr/>
            </p:nvCxnSpPr>
            <p:spPr>
              <a:xfrm>
                <a:off x="2859355" y="2616321"/>
                <a:ext cx="1584027" cy="635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0" idx="3"/>
              </p:cNvCxnSpPr>
              <p:nvPr/>
            </p:nvCxnSpPr>
            <p:spPr>
              <a:xfrm flipV="1">
                <a:off x="2351451" y="2851321"/>
                <a:ext cx="2107804" cy="4414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9" idx="3"/>
              </p:cNvCxnSpPr>
              <p:nvPr/>
            </p:nvCxnSpPr>
            <p:spPr>
              <a:xfrm flipV="1">
                <a:off x="3497410" y="2995816"/>
                <a:ext cx="976129" cy="514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endCxn id="14" idx="1"/>
              </p:cNvCxnSpPr>
              <p:nvPr/>
            </p:nvCxnSpPr>
            <p:spPr>
              <a:xfrm flipV="1">
                <a:off x="5468715" y="2092333"/>
                <a:ext cx="1223732" cy="3143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endCxn id="15" idx="1"/>
              </p:cNvCxnSpPr>
              <p:nvPr/>
            </p:nvCxnSpPr>
            <p:spPr>
              <a:xfrm>
                <a:off x="5570296" y="2903721"/>
                <a:ext cx="1122151" cy="2889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29"/>
              <p:cNvSpPr txBox="1">
                <a:spLocks noChangeArrowheads="1"/>
              </p:cNvSpPr>
              <p:nvPr/>
            </p:nvSpPr>
            <p:spPr bwMode="auto">
              <a:xfrm>
                <a:off x="5783194" y="1934458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2" name="文本框 30"/>
              <p:cNvSpPr txBox="1">
                <a:spLocks noChangeArrowheads="1"/>
              </p:cNvSpPr>
              <p:nvPr/>
            </p:nvSpPr>
            <p:spPr bwMode="auto">
              <a:xfrm>
                <a:off x="5904077" y="2259082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3" name="文本框 31"/>
              <p:cNvSpPr txBox="1">
                <a:spLocks noChangeArrowheads="1"/>
              </p:cNvSpPr>
              <p:nvPr/>
            </p:nvSpPr>
            <p:spPr bwMode="auto">
              <a:xfrm>
                <a:off x="5918057" y="2739063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4" name="文本框 32"/>
              <p:cNvSpPr txBox="1">
                <a:spLocks noChangeArrowheads="1"/>
              </p:cNvSpPr>
              <p:nvPr/>
            </p:nvSpPr>
            <p:spPr bwMode="auto">
              <a:xfrm>
                <a:off x="5982949" y="3096394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5" name="文本框 33"/>
              <p:cNvSpPr txBox="1">
                <a:spLocks noChangeArrowheads="1"/>
              </p:cNvSpPr>
              <p:nvPr/>
            </p:nvSpPr>
            <p:spPr bwMode="auto">
              <a:xfrm>
                <a:off x="4459854" y="3382511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位置服务器</a:t>
                </a:r>
              </a:p>
            </p:txBody>
          </p:sp>
          <p:sp>
            <p:nvSpPr>
              <p:cNvPr id="36" name="云形 35"/>
              <p:cNvSpPr/>
              <p:nvPr/>
            </p:nvSpPr>
            <p:spPr>
              <a:xfrm>
                <a:off x="3438683" y="2211422"/>
                <a:ext cx="918990" cy="1003516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/>
              </a:p>
            </p:txBody>
          </p:sp>
          <p:sp>
            <p:nvSpPr>
              <p:cNvPr id="37" name="文本框 36"/>
              <p:cNvSpPr txBox="1">
                <a:spLocks noChangeArrowheads="1"/>
              </p:cNvSpPr>
              <p:nvPr/>
            </p:nvSpPr>
            <p:spPr bwMode="auto">
              <a:xfrm>
                <a:off x="3568534" y="2388945"/>
                <a:ext cx="646331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无线</a:t>
                </a:r>
                <a:endParaRPr lang="en-US" altLang="zh-CN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网络</a:t>
                </a:r>
              </a:p>
            </p:txBody>
          </p:sp>
        </p:grpSp>
        <p:sp>
          <p:nvSpPr>
            <p:cNvPr id="11" name="文本框 37"/>
            <p:cNvSpPr txBox="1">
              <a:spLocks noChangeArrowheads="1"/>
            </p:cNvSpPr>
            <p:nvPr/>
          </p:nvSpPr>
          <p:spPr bwMode="auto">
            <a:xfrm>
              <a:off x="1662605" y="261917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移动对象</a:t>
              </a:r>
            </a:p>
          </p:txBody>
        </p:sp>
      </p:grpSp>
      <p:sp>
        <p:nvSpPr>
          <p:cNvPr id="40" name="AutoShape 31"/>
          <p:cNvSpPr>
            <a:spLocks noChangeArrowheads="1"/>
          </p:cNvSpPr>
          <p:nvPr/>
        </p:nvSpPr>
        <p:spPr bwMode="auto">
          <a:xfrm>
            <a:off x="173620" y="3983625"/>
            <a:ext cx="2448076" cy="890206"/>
          </a:xfrm>
          <a:prstGeom prst="wedgeRoundRectCallout">
            <a:avLst>
              <a:gd name="adj1" fmla="val 25601"/>
              <a:gd name="adj2" fmla="val -9094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采样设备采集轨迹数据，包含的信息：社交、工作、饮食习惯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1" name="AutoShape 31"/>
          <p:cNvSpPr>
            <a:spLocks noChangeArrowheads="1"/>
          </p:cNvSpPr>
          <p:nvPr/>
        </p:nvSpPr>
        <p:spPr bwMode="auto">
          <a:xfrm>
            <a:off x="3105308" y="4165177"/>
            <a:ext cx="1915266" cy="394977"/>
          </a:xfrm>
          <a:prstGeom prst="wedgeRoundRectCallout">
            <a:avLst>
              <a:gd name="adj1" fmla="val 44536"/>
              <a:gd name="adj2" fmla="val -13896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时空轨迹数据挖掘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AutoShape 31"/>
          <p:cNvSpPr>
            <a:spLocks noChangeArrowheads="1"/>
          </p:cNvSpPr>
          <p:nvPr/>
        </p:nvSpPr>
        <p:spPr bwMode="auto">
          <a:xfrm>
            <a:off x="5730641" y="4104760"/>
            <a:ext cx="2014564" cy="925562"/>
          </a:xfrm>
          <a:prstGeom prst="wedgeRoundRectCallout">
            <a:avLst>
              <a:gd name="adj1" fmla="val -3077"/>
              <a:gd name="adj2" fmla="val -8514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行为模式挖掘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路径规划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位置预测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573663" y="5263290"/>
            <a:ext cx="3156978" cy="389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移动对象的时空轨迹相似性查询</a:t>
            </a:r>
            <a:r>
              <a:rPr lang="en-US" altLang="zh-CN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45" name="上箭头 44"/>
          <p:cNvSpPr/>
          <p:nvPr/>
        </p:nvSpPr>
        <p:spPr>
          <a:xfrm>
            <a:off x="3845271" y="4666603"/>
            <a:ext cx="390300" cy="473173"/>
          </a:xfrm>
          <a:prstGeom prst="up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858194" y="1283515"/>
            <a:ext cx="1191084" cy="2116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89" y="1949450"/>
            <a:ext cx="1206160" cy="2145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9" b="4036"/>
          <a:stretch/>
        </p:blipFill>
        <p:spPr>
          <a:xfrm>
            <a:off x="7757291" y="3698610"/>
            <a:ext cx="1200516" cy="1328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06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642938" y="1776413"/>
            <a:ext cx="7543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4800" dirty="0">
              <a:latin typeface="方正舒体" panose="02010601030101010101" pitchFamily="2" charset="-122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副标题 4"/>
          <p:cNvSpPr txBox="1"/>
          <p:nvPr/>
        </p:nvSpPr>
        <p:spPr bwMode="auto">
          <a:xfrm>
            <a:off x="1328738" y="3371850"/>
            <a:ext cx="6400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338601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0" y="4960079"/>
            <a:ext cx="2251494" cy="1137468"/>
            <a:chOff x="-74240" y="5167327"/>
            <a:chExt cx="2255340" cy="1137007"/>
          </a:xfrm>
        </p:grpSpPr>
        <p:sp>
          <p:nvSpPr>
            <p:cNvPr id="39" name="右箭头 38"/>
            <p:cNvSpPr/>
            <p:nvPr/>
          </p:nvSpPr>
          <p:spPr>
            <a:xfrm>
              <a:off x="2421" y="5167327"/>
              <a:ext cx="2178679" cy="1117147"/>
            </a:xfrm>
            <a:prstGeom prst="rightArrow">
              <a:avLst/>
            </a:prstGeom>
            <a:solidFill>
              <a:srgbClr val="937AB1"/>
            </a:solidFill>
            <a:ln w="19050">
              <a:solidFill>
                <a:srgbClr val="705B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40" name="文本框 119"/>
            <p:cNvSpPr txBox="1">
              <a:spLocks noChangeArrowheads="1"/>
            </p:cNvSpPr>
            <p:nvPr/>
          </p:nvSpPr>
          <p:spPr bwMode="auto">
            <a:xfrm>
              <a:off x="-74240" y="5473674"/>
              <a:ext cx="2053115" cy="83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已有的轨迹</a:t>
              </a:r>
              <a:endPara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相似性计算方法</a:t>
              </a:r>
            </a:p>
          </p:txBody>
        </p:sp>
      </p:grp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91152"/>
              </p:ext>
            </p:extLst>
          </p:nvPr>
        </p:nvGraphicFramePr>
        <p:xfrm>
          <a:off x="2329195" y="4866227"/>
          <a:ext cx="5107350" cy="115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836">
                  <a:extLst>
                    <a:ext uri="{9D8B030D-6E8A-4147-A177-3AD203B41FA5}">
                      <a16:colId xmlns:a16="http://schemas.microsoft.com/office/drawing/2014/main" val="609895250"/>
                    </a:ext>
                  </a:extLst>
                </a:gridCol>
                <a:gridCol w="2018014">
                  <a:extLst>
                    <a:ext uri="{9D8B030D-6E8A-4147-A177-3AD203B41FA5}">
                      <a16:colId xmlns:a16="http://schemas.microsoft.com/office/drawing/2014/main" val="1487800226"/>
                    </a:ext>
                  </a:extLst>
                </a:gridCol>
                <a:gridCol w="1872500">
                  <a:extLst>
                    <a:ext uri="{9D8B030D-6E8A-4147-A177-3AD203B41FA5}">
                      <a16:colId xmlns:a16="http://schemas.microsoft.com/office/drawing/2014/main" val="3736379722"/>
                    </a:ext>
                  </a:extLst>
                </a:gridCol>
              </a:tblGrid>
              <a:tr h="41307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2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欧式空间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DTW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BDS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EDR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SDTW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路网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DMS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DMSS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PTM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DMT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4272"/>
                  </a:ext>
                </a:extLst>
              </a:tr>
            </a:tbl>
          </a:graphicData>
        </a:graphic>
      </p:graphicFrame>
      <p:sp>
        <p:nvSpPr>
          <p:cNvPr id="52" name="AutoShape 31"/>
          <p:cNvSpPr>
            <a:spLocks noChangeArrowheads="1"/>
          </p:cNvSpPr>
          <p:nvPr/>
        </p:nvSpPr>
        <p:spPr bwMode="auto">
          <a:xfrm>
            <a:off x="6998765" y="4226206"/>
            <a:ext cx="1991037" cy="835635"/>
          </a:xfrm>
          <a:prstGeom prst="wedgeRoundRectCallout">
            <a:avLst>
              <a:gd name="adj1" fmla="val -48148"/>
              <a:gd name="adj2" fmla="val 9276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、不能很好考虑时间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、对应点匹配效果差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、对采样策略敏感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34B55C-E5B2-4920-9CC2-155CE7DC0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7" y="1359413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9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时空下对应点</a:t>
            </a:r>
            <a:endParaRPr lang="en-US" altLang="zh-CN" sz="4000" b="1" dirty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匹配算法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样本点匹配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80557" y="4376469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15394" y="4376469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对应轨迹段</a:t>
            </a: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7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02</a:t>
              </a:r>
              <a:endParaRPr lang="zh-CN" altLang="en-US" sz="3200" dirty="0"/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428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461799-4683-4520-AE5E-36A25BA0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7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60" y="1587307"/>
            <a:ext cx="3839551" cy="2057581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05275"/>
              </p:ext>
            </p:extLst>
          </p:nvPr>
        </p:nvGraphicFramePr>
        <p:xfrm>
          <a:off x="534501" y="2834900"/>
          <a:ext cx="2122098" cy="22331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时间戳</a:t>
                      </a: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空间坐标</a:t>
                      </a: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80741" y="2092832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基于时间信息的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轨迹表示模型（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1"/>
          <a:stretch/>
        </p:blipFill>
        <p:spPr>
          <a:xfrm>
            <a:off x="4865284" y="4226046"/>
            <a:ext cx="4085828" cy="229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8834" y="2554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空间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48833" y="4883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sp>
        <p:nvSpPr>
          <p:cNvPr id="3" name="直角双向箭头 2"/>
          <p:cNvSpPr/>
          <p:nvPr/>
        </p:nvSpPr>
        <p:spPr>
          <a:xfrm rot="8282928">
            <a:off x="3055854" y="3248851"/>
            <a:ext cx="1427982" cy="1483743"/>
          </a:xfrm>
          <a:prstGeom prst="leftUpArrow">
            <a:avLst>
              <a:gd name="adj1" fmla="val 1539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41" name="椭圆 40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</a:rPr>
              <a:t>[1] Shang 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86495" y="1206384"/>
            <a:ext cx="7604665" cy="2300288"/>
            <a:chOff x="886495" y="1206384"/>
            <a:chExt cx="7604665" cy="2300288"/>
          </a:xfrm>
        </p:grpSpPr>
        <p:sp>
          <p:nvSpPr>
            <p:cNvPr id="2" name="文本框 1"/>
            <p:cNvSpPr txBox="1"/>
            <p:nvPr/>
          </p:nvSpPr>
          <p:spPr>
            <a:xfrm>
              <a:off x="2129139" y="122365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PTM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算法</a:t>
              </a:r>
              <a:r>
                <a:rPr lang="en-US" altLang="zh-CN" sz="1600" dirty="0">
                  <a:latin typeface="Times New Roman" panose="02020603050405020304" pitchFamily="18" charset="0"/>
                </a:rPr>
                <a:t>[1]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91495" y="2020512"/>
              <a:ext cx="1525007" cy="76676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分离</a:t>
              </a:r>
              <a:endPara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时间信息和</a:t>
              </a:r>
              <a:endPara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空间信息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288866" y="1452752"/>
              <a:ext cx="1207892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时间对应点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288866" y="2889897"/>
              <a:ext cx="1207892" cy="465137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空间对应点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035423" y="2129034"/>
              <a:ext cx="1455737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时空相似性</a:t>
              </a:r>
            </a:p>
          </p:txBody>
        </p:sp>
        <p:cxnSp>
          <p:nvCxnSpPr>
            <p:cNvPr id="54" name="肘形连接符 53"/>
            <p:cNvCxnSpPr>
              <a:stCxn id="43" idx="0"/>
              <a:endCxn id="44" idx="1"/>
            </p:cNvCxnSpPr>
            <p:nvPr/>
          </p:nvCxnSpPr>
          <p:spPr>
            <a:xfrm rot="5400000" flipH="1" flipV="1">
              <a:off x="3053837" y="1785484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stCxn id="43" idx="2"/>
              <a:endCxn id="46" idx="1"/>
            </p:cNvCxnSpPr>
            <p:nvPr/>
          </p:nvCxnSpPr>
          <p:spPr>
            <a:xfrm rot="16200000" flipH="1">
              <a:off x="3053837" y="2887436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>
              <a:stCxn id="87" idx="3"/>
              <a:endCxn id="49" idx="1"/>
            </p:cNvCxnSpPr>
            <p:nvPr/>
          </p:nvCxnSpPr>
          <p:spPr>
            <a:xfrm>
              <a:off x="6397458" y="1683168"/>
              <a:ext cx="637965" cy="6784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90" idx="3"/>
              <a:endCxn id="49" idx="1"/>
            </p:cNvCxnSpPr>
            <p:nvPr/>
          </p:nvCxnSpPr>
          <p:spPr>
            <a:xfrm flipV="1">
              <a:off x="6397457" y="2361603"/>
              <a:ext cx="637966" cy="7546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69" idx="3"/>
              <a:endCxn id="43" idx="1"/>
            </p:cNvCxnSpPr>
            <p:nvPr/>
          </p:nvCxnSpPr>
          <p:spPr>
            <a:xfrm>
              <a:off x="1892555" y="2402566"/>
              <a:ext cx="498940" cy="1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2104056" y="1206384"/>
              <a:ext cx="4754113" cy="2300288"/>
            </a:xfrm>
            <a:prstGeom prst="rect">
              <a:avLst/>
            </a:prstGeom>
            <a:noFill/>
            <a:ln w="19050">
              <a:solidFill>
                <a:srgbClr val="33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886495" y="2169997"/>
              <a:ext cx="1006060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轨迹数据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4749473" y="1450599"/>
              <a:ext cx="1647985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计算时间相似性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4749473" y="2883656"/>
              <a:ext cx="1647984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计算空间相似性</a:t>
              </a:r>
            </a:p>
          </p:txBody>
        </p:sp>
        <p:cxnSp>
          <p:nvCxnSpPr>
            <p:cNvPr id="92" name="直接箭头连接符 91"/>
            <p:cNvCxnSpPr>
              <a:stCxn id="44" idx="3"/>
              <a:endCxn id="87" idx="1"/>
            </p:cNvCxnSpPr>
            <p:nvPr/>
          </p:nvCxnSpPr>
          <p:spPr>
            <a:xfrm flipV="1">
              <a:off x="4496758" y="1683168"/>
              <a:ext cx="252715" cy="2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46" idx="3"/>
              <a:endCxn id="90" idx="1"/>
            </p:cNvCxnSpPr>
            <p:nvPr/>
          </p:nvCxnSpPr>
          <p:spPr>
            <a:xfrm flipV="1">
              <a:off x="4496758" y="3116225"/>
              <a:ext cx="252715" cy="6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18" name="椭圆 17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3317</TotalTime>
  <Words>2143</Words>
  <Application>Microsoft Office PowerPoint</Application>
  <PresentationFormat>全屏显示(4:3)</PresentationFormat>
  <Paragraphs>355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新細明體</vt:lpstr>
      <vt:lpstr>等线</vt:lpstr>
      <vt:lpstr>方正静蕾简体</vt:lpstr>
      <vt:lpstr>方正舒体</vt:lpstr>
      <vt:lpstr>黑体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移动对象的 时空轨迹相似性查询算法</vt:lpstr>
      <vt:lpstr>目录</vt:lpstr>
      <vt:lpstr>PowerPoint 演示文稿</vt:lpstr>
      <vt:lpstr>研究背景</vt:lpstr>
      <vt:lpstr>问题定义</vt:lpstr>
      <vt:lpstr>PowerPoint 演示文稿</vt:lpstr>
      <vt:lpstr>PowerPoint 演示文稿</vt:lpstr>
      <vt:lpstr>时空归一化表示模型</vt:lpstr>
      <vt:lpstr>时空归一化表示模型</vt:lpstr>
      <vt:lpstr>时空归一化表示模型</vt:lpstr>
      <vt:lpstr>时空归一化表示模型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USER-</dc:creator>
  <cp:lastModifiedBy>DGW</cp:lastModifiedBy>
  <cp:revision>640</cp:revision>
  <dcterms:created xsi:type="dcterms:W3CDTF">2017-12-16T13:48:00Z</dcterms:created>
  <dcterms:modified xsi:type="dcterms:W3CDTF">2018-12-15T08:28:39Z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2052-10.1.0.7521</vt:lpwstr>
  </property>
</Properties>
</file>